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1" r:id="rId5"/>
    <p:sldId id="262" r:id="rId6"/>
    <p:sldId id="257" r:id="rId7"/>
    <p:sldId id="265" r:id="rId8"/>
    <p:sldId id="270" r:id="rId9"/>
    <p:sldId id="273" r:id="rId10"/>
    <p:sldId id="274" r:id="rId11"/>
    <p:sldId id="267" r:id="rId12"/>
    <p:sldId id="266" r:id="rId13"/>
    <p:sldId id="25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abolcs Wächter" userId="d5d3d40833cdb4b8" providerId="LiveId" clId="{1E1F7451-CB7D-499B-86AE-EFA19E265B65}"/>
    <pc:docChg chg="modSld">
      <pc:chgData name="Szabolcs Wächter" userId="d5d3d40833cdb4b8" providerId="LiveId" clId="{1E1F7451-CB7D-499B-86AE-EFA19E265B65}" dt="2023-01-19T20:45:53.986" v="82"/>
      <pc:docMkLst>
        <pc:docMk/>
      </pc:docMkLst>
      <pc:sldChg chg="modTransition">
        <pc:chgData name="Szabolcs Wächter" userId="d5d3d40833cdb4b8" providerId="LiveId" clId="{1E1F7451-CB7D-499B-86AE-EFA19E265B65}" dt="2023-01-19T20:45:43.899" v="79"/>
        <pc:sldMkLst>
          <pc:docMk/>
          <pc:sldMk cId="2017507909" sldId="256"/>
        </pc:sldMkLst>
      </pc:sldChg>
      <pc:sldChg chg="modTransition">
        <pc:chgData name="Szabolcs Wächter" userId="d5d3d40833cdb4b8" providerId="LiveId" clId="{1E1F7451-CB7D-499B-86AE-EFA19E265B65}" dt="2023-01-19T20:45:38.115" v="77"/>
        <pc:sldMkLst>
          <pc:docMk/>
          <pc:sldMk cId="3243215333" sldId="257"/>
        </pc:sldMkLst>
      </pc:sldChg>
      <pc:sldChg chg="modTransition">
        <pc:chgData name="Szabolcs Wächter" userId="d5d3d40833cdb4b8" providerId="LiveId" clId="{1E1F7451-CB7D-499B-86AE-EFA19E265B65}" dt="2023-01-19T20:45:53.986" v="82"/>
        <pc:sldMkLst>
          <pc:docMk/>
          <pc:sldMk cId="2211099713" sldId="258"/>
        </pc:sldMkLst>
      </pc:sldChg>
      <pc:sldChg chg="modTransition">
        <pc:chgData name="Szabolcs Wächter" userId="d5d3d40833cdb4b8" providerId="LiveId" clId="{1E1F7451-CB7D-499B-86AE-EFA19E265B65}" dt="2023-01-19T20:45:49.978" v="81"/>
        <pc:sldMkLst>
          <pc:docMk/>
          <pc:sldMk cId="1761303138" sldId="259"/>
        </pc:sldMkLst>
      </pc:sldChg>
      <pc:sldChg chg="modTransition">
        <pc:chgData name="Szabolcs Wächter" userId="d5d3d40833cdb4b8" providerId="LiveId" clId="{1E1F7451-CB7D-499B-86AE-EFA19E265B65}" dt="2023-01-19T20:45:28.084" v="76"/>
        <pc:sldMkLst>
          <pc:docMk/>
          <pc:sldMk cId="1626642411" sldId="260"/>
        </pc:sldMkLst>
      </pc:sldChg>
      <pc:sldChg chg="modTransition">
        <pc:chgData name="Szabolcs Wächter" userId="d5d3d40833cdb4b8" providerId="LiveId" clId="{1E1F7451-CB7D-499B-86AE-EFA19E265B65}" dt="2023-01-19T20:45:20.064" v="74"/>
        <pc:sldMkLst>
          <pc:docMk/>
          <pc:sldMk cId="1987974028" sldId="261"/>
        </pc:sldMkLst>
      </pc:sldChg>
      <pc:sldChg chg="modTransition">
        <pc:chgData name="Szabolcs Wächter" userId="d5d3d40833cdb4b8" providerId="LiveId" clId="{1E1F7451-CB7D-499B-86AE-EFA19E265B65}" dt="2023-01-19T20:45:24.652" v="75"/>
        <pc:sldMkLst>
          <pc:docMk/>
          <pc:sldMk cId="3296357108" sldId="262"/>
        </pc:sldMkLst>
      </pc:sldChg>
      <pc:sldChg chg="modTransition">
        <pc:chgData name="Szabolcs Wächter" userId="d5d3d40833cdb4b8" providerId="LiveId" clId="{1E1F7451-CB7D-499B-86AE-EFA19E265B65}" dt="2023-01-19T20:45:45.250" v="80"/>
        <pc:sldMkLst>
          <pc:docMk/>
          <pc:sldMk cId="1645690888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1D82-D2CF-483E-FC9D-210253BFE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38DFB-B209-7748-850E-436B00631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CE91-3882-79D0-13F5-2430D6F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659C4-2514-4F7C-9370-AEE6B648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C7A4-A739-4A3F-4EBD-39EA5E48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782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7124-2E39-87C9-E0C0-6350B8D0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6DEAB-D653-D01B-0C0A-CB857EB4D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EFB4E-CF18-F631-5779-9986FF5C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F57D-37E6-DC5B-D6D9-BD20D1EA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E5253-01D4-9CF8-39AD-57D486E8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44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8D720-8BA2-6C28-FCE6-4ED00662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30E95-C5E5-7F27-C28E-F225CEC53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1597A-0913-C1E0-C693-FA21A2F8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ABEE9-9695-064E-291B-B0521C23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EB3A-15E4-9416-0134-1F12A00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222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7F6E-E917-C2A6-6CE2-F42222DB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8678A-109F-80FE-8D4D-0B7DF548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4FE18-A413-9F43-FF92-3D6DBD05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4CA84-5FCE-EFF0-99FB-7A746ECA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9A73-4AA0-3FF0-5A4C-6A36E3B8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4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8A7-D3DE-6143-D59E-05DBCFC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17E17-A27F-F208-5D55-9D663008B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9F844-BB5D-B934-AF5B-D0EF59A9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710-B31B-CBF3-2EE5-49DBE106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9D4F7-67B4-97D2-B847-60DD9420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868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9403-8823-D57C-7B19-FAED17F0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AE0F-B6C9-5D99-2B4C-37FA30891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86B27-B3A4-9C32-87E9-E339DD389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2EBAF-7388-6D97-EACD-22F35899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C924B-78AE-D33F-41D9-197E49A5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AF2B-B4F1-5176-E4A5-5E34E4FB5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2609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C0F96-137B-9216-2E55-DF069BB4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DC157-6A68-2AFC-FCC6-B91EB5538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350D-60AC-E023-31AF-C3F5103FA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FCF5D-2236-599C-5C79-2CE09F4B8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6855-9583-10D0-41D3-C138F342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EF6E6-861C-D695-4B20-E3BAC126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F8CD2-8285-5338-3F8C-0F1653ED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AA9F0-F51F-A083-3A0E-9B649DA3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58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83F0-D480-6F4B-CF85-3205F966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EF8C-BA8B-87F2-79EE-09E19714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3A972-69E2-EFBC-4F1F-7F419149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DC162-DDC6-5C2A-4505-803BEFA6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041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34D43-5669-CF80-2529-478070D3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8C216-F2C8-03CF-BC2D-771301A6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EB06-642C-6830-93D6-B1833ACA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567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28F2-C93F-FDB0-7AEA-77CB38D0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CF52-7A25-E88B-0142-253C1649A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D3F09-F327-020B-D994-EEC9C124B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63383-D2D4-A825-BDE7-389D4B8F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E7047-C707-9F5D-5CF5-130356DB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0552-49E5-2CE7-0C95-363A4934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5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BBFC-DF44-3D4C-7A0F-F36081A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F056E-2872-7773-F1B7-BBAA45C1F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0F226-A721-D69D-2A41-9DEE567D8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C5176-0F44-AE7B-449C-425AD647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C8496-B8FD-F3B7-22A8-69A068FC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B0073-1E8C-280C-5670-3B70704E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939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A11F69-D775-2FB4-379A-31D2850529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B5DFD-8032-6A3D-9E52-9869FBBA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CC475-E942-D25D-8D3D-51EB26E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BBD38-81C9-76F6-EE2D-1EB02AA98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37D21-C7C3-8B56-C2E2-287C2759A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0B8D4-4879-3202-D604-86C003443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82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omic Sans MS" panose="030F0702030302020204" pitchFamily="66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tech/mobile/selling-your-old-iphone-online-trade-ins-vs-in-store-trade-ins/" TargetMode="External"/><Relationship Id="rId7" Type="http://schemas.openxmlformats.org/officeDocument/2006/relationships/hyperlink" Target="https://www.cnet.com/culture/microsofts-office-365-is-now-microsoft-365-a-subscription-for-your-life/" TargetMode="External"/><Relationship Id="rId2" Type="http://schemas.openxmlformats.org/officeDocument/2006/relationships/hyperlink" Target="https://techmag.com.pk/iphone-13-release-date-price-and-other-rum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gicsystem.hu/hu/termekek/kerd-elore-telepitett-windows-10-pro-val" TargetMode="External"/><Relationship Id="rId5" Type="http://schemas.openxmlformats.org/officeDocument/2006/relationships/hyperlink" Target="https://stromlawworkerscomp.com/google-faces-independent-contractor-class-action/" TargetMode="External"/><Relationship Id="rId4" Type="http://schemas.openxmlformats.org/officeDocument/2006/relationships/hyperlink" Target="https://securityqueens.co.uk/liability-insecure-data-storag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21A3-CB26-D3D5-A3BE-2E9A08CB7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Comic Sans MS" panose="030F0702030302020204" pitchFamily="66" charset="0"/>
              </a:rPr>
              <a:t>Informatikai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rendszer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modernizálása</a:t>
            </a:r>
            <a:endParaRPr lang="hu-HU" dirty="0"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593E3-9468-18EA-58FC-E1F4ECF43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l"/>
            <a:r>
              <a:rPr lang="en-US" dirty="0"/>
              <a:t>Keszítette: Kovács Zolta, V</a:t>
            </a:r>
            <a:r>
              <a:rPr lang="hu-HU" dirty="0"/>
              <a:t>ö</a:t>
            </a:r>
            <a:r>
              <a:rPr lang="en-US" dirty="0"/>
              <a:t>r</a:t>
            </a:r>
            <a:r>
              <a:rPr lang="hu-HU" dirty="0"/>
              <a:t>ö</a:t>
            </a:r>
            <a:r>
              <a:rPr lang="en-US" dirty="0"/>
              <a:t>s </a:t>
            </a:r>
            <a:r>
              <a:rPr lang="hu-HU" dirty="0"/>
              <a:t>Gergő</a:t>
            </a:r>
            <a:r>
              <a:rPr lang="en-US" dirty="0"/>
              <a:t>, Wächter Szabolcs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750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67A3-11FE-67D9-1E82-85B8DC1E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7A20-F8D2-701B-2727-88C9AECC9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Linux kernelt használó operációs rendszer</a:t>
            </a:r>
          </a:p>
          <a:p>
            <a:r>
              <a:rPr lang="hu-HU" sz="2400" dirty="0"/>
              <a:t>Android Inc kezdte el 2003-ban, majd a Google 2005-ben felvásárolta</a:t>
            </a:r>
          </a:p>
          <a:p>
            <a:r>
              <a:rPr lang="hu-HU" sz="2400" dirty="0"/>
              <a:t>2008 első Androidos okostelefon</a:t>
            </a:r>
          </a:p>
          <a:p>
            <a:r>
              <a:rPr lang="hu-HU" sz="2400" dirty="0"/>
              <a:t>C, C++, Java íródott</a:t>
            </a:r>
          </a:p>
          <a:p>
            <a:r>
              <a:rPr lang="hu-HU" sz="2400" dirty="0"/>
              <a:t>100+ nyelven elérhető</a:t>
            </a:r>
          </a:p>
        </p:txBody>
      </p:sp>
      <p:pic>
        <p:nvPicPr>
          <p:cNvPr id="2050" name="Picture 2" descr="Liability: Insecure Data Storage – Security Queens">
            <a:extLst>
              <a:ext uri="{FF2B5EF4-FFF2-40B4-BE49-F238E27FC236}">
                <a16:creationId xmlns:a16="http://schemas.microsoft.com/office/drawing/2014/main" id="{2BD5A677-F53A-EAF9-A374-10CD197D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2893136"/>
            <a:ext cx="3238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Faces Independent Contractor Class Action - South Carolina ...">
            <a:extLst>
              <a:ext uri="{FF2B5EF4-FFF2-40B4-BE49-F238E27FC236}">
                <a16:creationId xmlns:a16="http://schemas.microsoft.com/office/drawing/2014/main" id="{D60BC414-21DF-BECD-C92A-29AB7EB6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63" y="4229100"/>
            <a:ext cx="3512462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26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Költségvetési terv</a:t>
            </a:r>
            <a:endParaRPr lang="hu-HU" dirty="0"/>
          </a:p>
        </p:txBody>
      </p:sp>
      <p:graphicFrame>
        <p:nvGraphicFramePr>
          <p:cNvPr id="31" name="Content Placeholder 30">
            <a:extLst>
              <a:ext uri="{FF2B5EF4-FFF2-40B4-BE49-F238E27FC236}">
                <a16:creationId xmlns:a16="http://schemas.microsoft.com/office/drawing/2014/main" id="{97A06B96-3009-FDA5-2F89-E219D9A7EF5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054899"/>
              </p:ext>
            </p:extLst>
          </p:nvPr>
        </p:nvGraphicFramePr>
        <p:xfrm>
          <a:off x="5719762" y="3290888"/>
          <a:ext cx="752475" cy="152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381029" imgH="771525" progId="Excel.Sheet.12">
                  <p:embed/>
                </p:oleObj>
              </mc:Choice>
              <mc:Fallback>
                <p:oleObj name="Worksheet" showAsIcon="1" r:id="rId2" imgW="381029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9762" y="3290888"/>
                        <a:ext cx="752475" cy="152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28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Közvéleménykutatás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5D99-9BE4-91D9-EFFF-F9151D8B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1026" name="Picture 2" descr="Űrlapok-válaszdiagram. Kérdés címe: Milyen mélyen ismeri a Linux disztribúciókat?. Válaszok száma: 24 válasz.">
            <a:extLst>
              <a:ext uri="{FF2B5EF4-FFF2-40B4-BE49-F238E27FC236}">
                <a16:creationId xmlns:a16="http://schemas.microsoft.com/office/drawing/2014/main" id="{253F6D6E-62BA-54D8-972C-C5077254F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2276996"/>
            <a:ext cx="7254237" cy="344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Űrlapok-válaszdiagram. Kérdés címe: Milyen mélyen ismeri a Windows operációs rendszert?. Válaszok száma: 24 válasz.">
            <a:extLst>
              <a:ext uri="{FF2B5EF4-FFF2-40B4-BE49-F238E27FC236}">
                <a16:creationId xmlns:a16="http://schemas.microsoft.com/office/drawing/2014/main" id="{3F73AE99-5A2E-1F0D-A875-0A482995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2276996"/>
            <a:ext cx="7254237" cy="34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Űrlapok-válaszdiagram. Kérdés címe: Windows vagy egy Linux szervert részesít előnyben?. Válaszok száma: 23 válasz.">
            <a:extLst>
              <a:ext uri="{FF2B5EF4-FFF2-40B4-BE49-F238E27FC236}">
                <a16:creationId xmlns:a16="http://schemas.microsoft.com/office/drawing/2014/main" id="{22DA3225-26AE-80C7-C4AB-E9F8CE78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40" y="2441385"/>
            <a:ext cx="7415718" cy="31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Űrlapok-válaszdiagram. Kérdés címe: Az alábbi programozási nyelvek közül melyikben tud legalább alapszinten programozni?. Válaszok száma: 20 válasz.">
            <a:extLst>
              <a:ext uri="{FF2B5EF4-FFF2-40B4-BE49-F238E27FC236}">
                <a16:creationId xmlns:a16="http://schemas.microsoft.com/office/drawing/2014/main" id="{08DB79CB-5549-FFDD-85C7-64A98D6A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7" y="1690688"/>
            <a:ext cx="7839165" cy="50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Űrlapok-válaszdiagram. Kérdés címe: Rendszerüzemeltetési szempontból az alábbi programozási nyelvek közül melyeket tartja fontosnak, hogy ismerjék a rendszergazdák?. Válaszok száma: 16 válasz.">
            <a:extLst>
              <a:ext uri="{FF2B5EF4-FFF2-40B4-BE49-F238E27FC236}">
                <a16:creationId xmlns:a16="http://schemas.microsoft.com/office/drawing/2014/main" id="{07A1B81E-006B-B3B6-B396-3DD892B8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40" y="1690688"/>
            <a:ext cx="7465961" cy="501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Űrlapok-válaszdiagram. Kérdés címe: Ön szerint mennyire fontos, hogy egy cégnek legyen egy jó weboldala?. Válaszok száma: 24 válasz.">
            <a:extLst>
              <a:ext uri="{FF2B5EF4-FFF2-40B4-BE49-F238E27FC236}">
                <a16:creationId xmlns:a16="http://schemas.microsoft.com/office/drawing/2014/main" id="{37CD5A99-BB38-C9FB-10F1-9DCB98A3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7" y="2276996"/>
            <a:ext cx="7826628" cy="37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Űrlapok-válaszdiagram. Kérdés címe: Mennyire vizsgálja a kapott online üzenetek, megkeresések hitelességét?. Válaszok száma: 24 válasz.">
            <a:extLst>
              <a:ext uri="{FF2B5EF4-FFF2-40B4-BE49-F238E27FC236}">
                <a16:creationId xmlns:a16="http://schemas.microsoft.com/office/drawing/2014/main" id="{097824E5-CD79-91F3-C114-9ADA5654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6" y="2270514"/>
            <a:ext cx="7826627" cy="37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Űrlapok-válaszdiagram. Kérdés címe: Keverednek a magánéleti levelei a céges leveleivel?. Válaszok száma: 24 válasz.">
            <a:extLst>
              <a:ext uri="{FF2B5EF4-FFF2-40B4-BE49-F238E27FC236}">
                <a16:creationId xmlns:a16="http://schemas.microsoft.com/office/drawing/2014/main" id="{4564BAF0-8558-61EA-21DA-EB3D604A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55" y="2270513"/>
            <a:ext cx="7821877" cy="32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Űrlapok-válaszdiagram. Kérdés címe: A céges számítógépén vagy laptopján milyen jogosultságai vannak?. Válaszok száma: 23 válasz.">
            <a:extLst>
              <a:ext uri="{FF2B5EF4-FFF2-40B4-BE49-F238E27FC236}">
                <a16:creationId xmlns:a16="http://schemas.microsoft.com/office/drawing/2014/main" id="{4453FFDE-9BD3-2534-5A7A-E100730F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96" y="2262123"/>
            <a:ext cx="7784174" cy="37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70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B1A6-2862-365E-55A0-0775BC239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Köszönjük a figyelmüket!</a:t>
            </a:r>
          </a:p>
        </p:txBody>
      </p:sp>
    </p:spTree>
    <p:extLst>
      <p:ext uri="{BB962C8B-B14F-4D97-AF65-F5344CB8AC3E}">
        <p14:creationId xmlns:p14="http://schemas.microsoft.com/office/powerpoint/2010/main" val="22110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C88A-20F0-B421-A538-F509D5FE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CF7C-9A27-566A-F9DF-516B6C098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dirty="0"/>
              <a:t>Képek:</a:t>
            </a:r>
          </a:p>
          <a:p>
            <a:pPr lvl="1"/>
            <a:r>
              <a:rPr lang="en-GB" sz="2000" dirty="0">
                <a:hlinkClick r:id="rId2"/>
              </a:rPr>
              <a:t>iPhone 13: release date, price and other </a:t>
            </a:r>
            <a:r>
              <a:rPr lang="en-GB" sz="2000" dirty="0" err="1">
                <a:hlinkClick r:id="rId2"/>
              </a:rPr>
              <a:t>rumors</a:t>
            </a:r>
            <a:r>
              <a:rPr lang="en-GB" sz="2000" dirty="0">
                <a:hlinkClick r:id="rId2"/>
              </a:rPr>
              <a:t> | </a:t>
            </a:r>
            <a:r>
              <a:rPr lang="en-GB" sz="2000" dirty="0" err="1">
                <a:hlinkClick r:id="rId2"/>
              </a:rPr>
              <a:t>TechMag</a:t>
            </a:r>
            <a:endParaRPr lang="hu-HU" sz="2000" dirty="0"/>
          </a:p>
          <a:p>
            <a:pPr lvl="1"/>
            <a:r>
              <a:rPr lang="en-GB" sz="2000" dirty="0">
                <a:hlinkClick r:id="rId3"/>
              </a:rPr>
              <a:t>Selling your old iPhone: Online vs. in-store trade-ins - CNET</a:t>
            </a:r>
            <a:endParaRPr lang="hu-HU" sz="2000" dirty="0"/>
          </a:p>
          <a:p>
            <a:pPr lvl="1"/>
            <a:r>
              <a:rPr lang="hu-HU" sz="2000" dirty="0" err="1">
                <a:hlinkClick r:id="rId4"/>
              </a:rPr>
              <a:t>Liability</a:t>
            </a:r>
            <a:r>
              <a:rPr lang="hu-HU" sz="2000" dirty="0">
                <a:hlinkClick r:id="rId4"/>
              </a:rPr>
              <a:t>: </a:t>
            </a:r>
            <a:r>
              <a:rPr lang="hu-HU" sz="2000" dirty="0" err="1">
                <a:hlinkClick r:id="rId4"/>
              </a:rPr>
              <a:t>Insecure</a:t>
            </a:r>
            <a:r>
              <a:rPr lang="hu-HU" sz="2000" dirty="0">
                <a:hlinkClick r:id="rId4"/>
              </a:rPr>
              <a:t> Data Storage – </a:t>
            </a:r>
            <a:r>
              <a:rPr lang="hu-HU" sz="2000" dirty="0" err="1">
                <a:hlinkClick r:id="rId4"/>
              </a:rPr>
              <a:t>Security</a:t>
            </a:r>
            <a:r>
              <a:rPr lang="hu-HU" sz="2000" dirty="0">
                <a:hlinkClick r:id="rId4"/>
              </a:rPr>
              <a:t> </a:t>
            </a:r>
            <a:r>
              <a:rPr lang="hu-HU" sz="2000" dirty="0" err="1">
                <a:hlinkClick r:id="rId4"/>
              </a:rPr>
              <a:t>Queens</a:t>
            </a:r>
            <a:endParaRPr lang="hu-HU" sz="2000" dirty="0"/>
          </a:p>
          <a:p>
            <a:pPr lvl="1"/>
            <a:r>
              <a:rPr lang="en-GB" sz="2000" dirty="0">
                <a:hlinkClick r:id="rId5"/>
              </a:rPr>
              <a:t>Google Faces Independent Contractor Class Action - South Carolina Workers Comp Lawyers | Strom Law Firm, L.L.C. (stromlawworkerscomp.com)</a:t>
            </a:r>
            <a:endParaRPr lang="hu-HU" sz="2000" dirty="0"/>
          </a:p>
          <a:p>
            <a:pPr lvl="1"/>
            <a:r>
              <a:rPr lang="hu-HU" sz="2000" dirty="0">
                <a:hlinkClick r:id="rId6"/>
              </a:rPr>
              <a:t>https://www.zdnet.com/article/microsoft-just-blew-up-the-only-reason-you-cant-use-a-linux-desktop/</a:t>
            </a:r>
          </a:p>
          <a:p>
            <a:pPr lvl="1"/>
            <a:r>
              <a:rPr lang="hu-HU" sz="2000" dirty="0">
                <a:hlinkClick r:id="rId6"/>
              </a:rPr>
              <a:t>https://venturebeat.com/data-infrastructure/linux-6-0-kernel-enhances-security-with-runtime-verification-improves-cpu-energy-efficiency/</a:t>
            </a:r>
          </a:p>
          <a:p>
            <a:pPr lvl="1"/>
            <a:r>
              <a:rPr lang="hu-HU" sz="2000" dirty="0">
                <a:hlinkClick r:id="rId6"/>
              </a:rPr>
              <a:t>https://www.magicsystem.hu/hu/termekek/kerd-elore-telepitett-windows-10-pro-val</a:t>
            </a:r>
            <a:endParaRPr lang="hu-HU" sz="2000" dirty="0"/>
          </a:p>
          <a:p>
            <a:pPr lvl="1"/>
            <a:r>
              <a:rPr lang="hu-HU" sz="2000" dirty="0">
                <a:hlinkClick r:id="rId7"/>
              </a:rPr>
              <a:t>https://www.cnet.com/culture/microsofts-office-365-is-now-microsoft-365-a-subscription-for-your-life/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64190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A9C-BC9D-6AC6-57B1-156450C1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Bemutatkozás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655A4-BD3C-561B-28C2-A21C3C8D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Kovács </a:t>
            </a:r>
            <a:r>
              <a:rPr lang="hu-HU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Zolta</a:t>
            </a:r>
            <a:endParaRPr lang="hu-HU" u="sng" dirty="0"/>
          </a:p>
          <a:p>
            <a:endParaRPr lang="hu-HU" u="sng" dirty="0"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lang="hu-HU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</a:t>
            </a:r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hu-HU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</a:t>
            </a:r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 </a:t>
            </a:r>
            <a:r>
              <a:rPr lang="hu-HU" u="sng" dirty="0" err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Gerg</a:t>
            </a:r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ő</a:t>
            </a:r>
            <a:endParaRPr lang="hu-HU" u="sng" dirty="0"/>
          </a:p>
          <a:p>
            <a:endParaRPr lang="hu-HU" u="sng" dirty="0"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Wächter </a:t>
            </a:r>
            <a:r>
              <a:rPr lang="hu-HU" u="sng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Szabolcs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164569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97D5-A838-35DE-D495-75F97CBF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Kovács </a:t>
            </a:r>
            <a:r>
              <a:rPr lang="hu-HU" dirty="0"/>
              <a:t>Zolta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B9C-41DB-4597-8791-4BD9C3B9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A Neumann János informatikai technikumban végeztem a tanulmányaim, rendszergazdai szakon, de emellett programozok is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Képes vagyok órákon át dolgozni egy projekten, kisebb megállásokkal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A jelenlegi projektben, összehasonlítottam a Linuxot a Windows-</a:t>
            </a:r>
            <a:r>
              <a:rPr lang="hu-HU" sz="2600" dirty="0" err="1"/>
              <a:t>sal</a:t>
            </a:r>
            <a:r>
              <a:rPr lang="hu-HU" sz="2600" dirty="0"/>
              <a:t>, és tanácsokat adtam</a:t>
            </a:r>
          </a:p>
        </p:txBody>
      </p:sp>
      <p:sp>
        <p:nvSpPr>
          <p:cNvPr id="5" name="Arrow: Left 4">
            <a:hlinkClick r:id="rId4" action="ppaction://hlinksldjump"/>
            <a:extLst>
              <a:ext uri="{FF2B5EF4-FFF2-40B4-BE49-F238E27FC236}">
                <a16:creationId xmlns:a16="http://schemas.microsoft.com/office/drawing/2014/main" id="{C58A9138-F21D-5741-4EC5-D7976425D1F4}"/>
              </a:ext>
            </a:extLst>
          </p:cNvPr>
          <p:cNvSpPr/>
          <p:nvPr/>
        </p:nvSpPr>
        <p:spPr>
          <a:xfrm>
            <a:off x="9855200" y="5401733"/>
            <a:ext cx="1329267" cy="656696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42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E2E1-9F5E-6ADE-B35C-EEBD04E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ö</a:t>
            </a:r>
            <a:r>
              <a:rPr lang="en-US" dirty="0"/>
              <a:t>r</a:t>
            </a:r>
            <a:r>
              <a:rPr lang="hu-HU" dirty="0"/>
              <a:t>ö</a:t>
            </a:r>
            <a:r>
              <a:rPr lang="en-US" dirty="0"/>
              <a:t>s </a:t>
            </a:r>
            <a:r>
              <a:rPr lang="hu-HU" dirty="0"/>
              <a:t>Gerg</a:t>
            </a:r>
            <a:r>
              <a:rPr lang="en-US" dirty="0"/>
              <a:t>ő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B1E0-856D-6C4E-83A3-1AA2AF78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A Neumann János informatikai technikumban végeztem a tanulmányaim, rendszergazda szakon.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Gyorsan és precízen dolgozom, könnyen tanulok meg új dolgokat kezelni/megoldani.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Cégünknél a rendszergazdai munka mellett, ha segítségre van szüksége kollégáimnak, a szoftverfejlesztői munkát is el tudom végezni.</a:t>
            </a:r>
          </a:p>
        </p:txBody>
      </p:sp>
      <p:sp>
        <p:nvSpPr>
          <p:cNvPr id="5" name="Arrow: Left 4">
            <a:hlinkClick r:id="rId4" action="ppaction://hlinksldjump"/>
            <a:extLst>
              <a:ext uri="{FF2B5EF4-FFF2-40B4-BE49-F238E27FC236}">
                <a16:creationId xmlns:a16="http://schemas.microsoft.com/office/drawing/2014/main" id="{C89C19E9-C828-F19B-1DFE-F9716CB739F9}"/>
              </a:ext>
            </a:extLst>
          </p:cNvPr>
          <p:cNvSpPr/>
          <p:nvPr/>
        </p:nvSpPr>
        <p:spPr>
          <a:xfrm>
            <a:off x="9855200" y="5401733"/>
            <a:ext cx="1329267" cy="656696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797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1DF3-37D8-497B-0D30-99CA7F53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Wächter </a:t>
            </a:r>
            <a:r>
              <a:rPr lang="hu-HU" dirty="0"/>
              <a:t>Szabolcs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6EBF-96D8-03FA-3267-0FD5D989A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b="0" i="0" dirty="0">
                <a:solidFill>
                  <a:srgbClr val="DCDDDE"/>
                </a:solidFill>
                <a:effectLst/>
              </a:rPr>
              <a:t>Én is a Neumann János Informatikai Technikumban végeztem, programozó szakon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b="0" i="0" dirty="0">
                <a:solidFill>
                  <a:srgbClr val="DCDDDE"/>
                </a:solidFill>
                <a:effectLst/>
              </a:rPr>
              <a:t>Imádok csapatban dolgozni, úgy hatékonyabb és magabiztosabb vagyok</a:t>
            </a:r>
          </a:p>
          <a:p>
            <a:pPr>
              <a:spcAft>
                <a:spcPts val="1800"/>
              </a:spcAft>
            </a:pPr>
            <a:r>
              <a:rPr lang="hu-HU" sz="2600" b="0" i="0" dirty="0">
                <a:solidFill>
                  <a:srgbClr val="DCDDDE"/>
                </a:solidFill>
                <a:effectLst/>
              </a:rPr>
              <a:t>Ebben a projektben a fő feladatom a prezentáció törzse, az áttünés és a design elkészítése volt. Továbbá segítettem a szöveg összeírásban</a:t>
            </a:r>
            <a:endParaRPr lang="hu-HU" sz="2600" dirty="0"/>
          </a:p>
        </p:txBody>
      </p:sp>
      <p:sp>
        <p:nvSpPr>
          <p:cNvPr id="4" name="Arrow: Left 3">
            <a:hlinkClick r:id="rId2" action="ppaction://hlinksldjump"/>
            <a:extLst>
              <a:ext uri="{FF2B5EF4-FFF2-40B4-BE49-F238E27FC236}">
                <a16:creationId xmlns:a16="http://schemas.microsoft.com/office/drawing/2014/main" id="{51D86176-AF87-5C93-FFFA-FD9203CC8A45}"/>
              </a:ext>
            </a:extLst>
          </p:cNvPr>
          <p:cNvSpPr/>
          <p:nvPr/>
        </p:nvSpPr>
        <p:spPr>
          <a:xfrm>
            <a:off x="9855200" y="5401733"/>
            <a:ext cx="1329267" cy="656696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635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Tartalomjegyz</a:t>
            </a:r>
            <a:r>
              <a:rPr lang="hu-HU" dirty="0"/>
              <a:t>é</a:t>
            </a:r>
            <a:r>
              <a:rPr lang="en-US" dirty="0"/>
              <a:t>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5D99-9BE4-91D9-EFFF-F9151D8B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vs</a:t>
            </a:r>
            <a:r>
              <a:rPr lang="hu-HU" dirty="0"/>
              <a:t> Windows</a:t>
            </a:r>
          </a:p>
          <a:p>
            <a:r>
              <a:rPr lang="hu-HU" dirty="0"/>
              <a:t>Egyéb operációs rendszerek (</a:t>
            </a:r>
            <a:r>
              <a:rPr lang="hu-HU" dirty="0" err="1"/>
              <a:t>macOS</a:t>
            </a:r>
            <a:r>
              <a:rPr lang="hu-HU" dirty="0"/>
              <a:t> és Android)</a:t>
            </a:r>
          </a:p>
          <a:p>
            <a:r>
              <a:rPr lang="hu-HU" dirty="0"/>
              <a:t>Költségvetési terv</a:t>
            </a:r>
          </a:p>
          <a:p>
            <a:r>
              <a:rPr lang="hu-HU" dirty="0"/>
              <a:t>Közvéleménykutatás</a:t>
            </a:r>
          </a:p>
        </p:txBody>
      </p:sp>
    </p:spTree>
    <p:extLst>
      <p:ext uri="{BB962C8B-B14F-4D97-AF65-F5344CB8AC3E}">
        <p14:creationId xmlns:p14="http://schemas.microsoft.com/office/powerpoint/2010/main" val="324321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vs</a:t>
            </a:r>
            <a:r>
              <a:rPr lang="hu-HU" dirty="0"/>
              <a:t>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5D99-9BE4-91D9-EFFF-F9151D8B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Linux:</a:t>
            </a:r>
          </a:p>
          <a:p>
            <a:pPr lvl="1"/>
            <a:r>
              <a:rPr lang="hu-HU" sz="2400" dirty="0"/>
              <a:t>Nyílt forráskód</a:t>
            </a:r>
          </a:p>
          <a:p>
            <a:pPr lvl="1"/>
            <a:r>
              <a:rPr lang="hu-HU" sz="2400" dirty="0" err="1"/>
              <a:t>Lincencelése</a:t>
            </a:r>
            <a:r>
              <a:rPr lang="hu-HU" sz="2400" dirty="0"/>
              <a:t> korlátlan</a:t>
            </a:r>
          </a:p>
          <a:p>
            <a:pPr lvl="1"/>
            <a:r>
              <a:rPr lang="hu-HU" sz="2400" dirty="0"/>
              <a:t>Hardvertámogatás rosszabb</a:t>
            </a:r>
          </a:p>
          <a:p>
            <a:pPr lvl="1"/>
            <a:r>
              <a:rPr lang="hu-HU" sz="2400" dirty="0"/>
              <a:t>Stabilitás jobb</a:t>
            </a:r>
          </a:p>
          <a:p>
            <a:pPr lvl="1"/>
            <a:r>
              <a:rPr lang="hu-HU" sz="2400" dirty="0"/>
              <a:t>Frissítési biztonság jobb</a:t>
            </a:r>
          </a:p>
          <a:p>
            <a:pPr lvl="1"/>
            <a:r>
              <a:rPr lang="hu-HU" sz="2400" dirty="0"/>
              <a:t>Biztonság jobb</a:t>
            </a:r>
          </a:p>
          <a:p>
            <a:pPr lvl="1"/>
            <a:endParaRPr lang="hu-HU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6405EF3-9B72-E0FC-B70C-B5CB3108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63" y="1204913"/>
            <a:ext cx="2905124" cy="2905124"/>
          </a:xfrm>
          <a:prstGeom prst="rect">
            <a:avLst/>
          </a:prstGeom>
        </p:spPr>
      </p:pic>
      <p:pic>
        <p:nvPicPr>
          <p:cNvPr id="8" name="Picture 7" descr="A picture containing indoor, blue, light&#10;&#10;Description automatically generated">
            <a:extLst>
              <a:ext uri="{FF2B5EF4-FFF2-40B4-BE49-F238E27FC236}">
                <a16:creationId xmlns:a16="http://schemas.microsoft.com/office/drawing/2014/main" id="{72131DDE-607D-AB2C-E390-8A8DA98C2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60" y="4244974"/>
            <a:ext cx="3660533" cy="2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3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76B-F4AC-EDED-CA39-6BE7EBFB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vs</a:t>
            </a:r>
            <a:r>
              <a:rPr lang="hu-HU" dirty="0"/>
              <a:t>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C6D66-1F23-7720-1459-3A917910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Windows:</a:t>
            </a:r>
          </a:p>
          <a:p>
            <a:pPr lvl="1"/>
            <a:r>
              <a:rPr lang="hu-HU" sz="2400" dirty="0"/>
              <a:t>Zárt forráskód</a:t>
            </a:r>
          </a:p>
          <a:p>
            <a:pPr lvl="1"/>
            <a:r>
              <a:rPr lang="hu-HU" sz="2400" dirty="0" err="1"/>
              <a:t>Lincencelése</a:t>
            </a:r>
            <a:r>
              <a:rPr lang="hu-HU" sz="2400" dirty="0"/>
              <a:t> korlátolt</a:t>
            </a:r>
          </a:p>
          <a:p>
            <a:pPr lvl="1"/>
            <a:r>
              <a:rPr lang="hu-HU" sz="2400" dirty="0"/>
              <a:t>Hardvertámogatás jobb</a:t>
            </a:r>
          </a:p>
          <a:p>
            <a:pPr lvl="1"/>
            <a:r>
              <a:rPr lang="hu-HU" sz="2400" dirty="0"/>
              <a:t>Stabilitás rosszabb</a:t>
            </a:r>
          </a:p>
          <a:p>
            <a:pPr lvl="1"/>
            <a:r>
              <a:rPr lang="hu-HU" sz="2400" dirty="0"/>
              <a:t>Frissítési biztonság rosszabb</a:t>
            </a:r>
          </a:p>
          <a:p>
            <a:pPr lvl="1"/>
            <a:r>
              <a:rPr lang="hu-HU" sz="2400" dirty="0"/>
              <a:t>Biztonság rosszabb</a:t>
            </a:r>
          </a:p>
          <a:p>
            <a:pPr lvl="1"/>
            <a:endParaRPr lang="hu-HU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922FAE-7492-0966-E49E-67F9DB90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91" y="1825625"/>
            <a:ext cx="2674086" cy="200660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BED0133-8A2F-E49B-0A85-373FB981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17" y="4152508"/>
            <a:ext cx="3838916" cy="21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8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4061-5D16-EB8C-2FA5-040A11C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Egyéb operációs rendszerek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CBB6-4A9C-0C62-7373-CBB4C4A7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iOS: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Apple Inc. cég fejleszti az Apple saját termékeire (pl. iPhone)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C++, C, Java és Swift-ben íródott és zárt forráskódú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Eleinte 240MB-t foglalt, majd az új funkciók miatt ez nőtt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2008.március 6-áig nem volt neve, iPhone SDK ekkor jelent meg</a:t>
            </a:r>
          </a:p>
        </p:txBody>
      </p:sp>
      <p:pic>
        <p:nvPicPr>
          <p:cNvPr id="3074" name="Picture 2" descr="iPhone 13: release date, price and other rumors | TechMag">
            <a:extLst>
              <a:ext uri="{FF2B5EF4-FFF2-40B4-BE49-F238E27FC236}">
                <a16:creationId xmlns:a16="http://schemas.microsoft.com/office/drawing/2014/main" id="{2E2D9FAB-29A7-7325-0A40-BAA3C778C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6" y="4001294"/>
            <a:ext cx="4779964" cy="276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lling your old iPhone: Online vs. in-store trade-ins - CNET">
            <a:extLst>
              <a:ext uri="{FF2B5EF4-FFF2-40B4-BE49-F238E27FC236}">
                <a16:creationId xmlns:a16="http://schemas.microsoft.com/office/drawing/2014/main" id="{3E417C1B-F538-FCE4-A20D-EFC6DFA4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4088131"/>
            <a:ext cx="4580464" cy="24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8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423</Words>
  <Application>Microsoft Office PowerPoint</Application>
  <PresentationFormat>Widescreen</PresentationFormat>
  <Paragraphs>66</Paragraphs>
  <Slides>14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Comic Sans MS</vt:lpstr>
      <vt:lpstr>Office Theme</vt:lpstr>
      <vt:lpstr>Microsoft Excel Worksheet</vt:lpstr>
      <vt:lpstr>Informatikai rendszer modernizálása</vt:lpstr>
      <vt:lpstr>Bemutatkozás</vt:lpstr>
      <vt:lpstr>Kovács Zolta</vt:lpstr>
      <vt:lpstr>Vörös Gergő</vt:lpstr>
      <vt:lpstr>Wächter Szabolcs</vt:lpstr>
      <vt:lpstr>Tartalomjegyzék</vt:lpstr>
      <vt:lpstr>Linux vs Windows</vt:lpstr>
      <vt:lpstr>Linux vs Windows</vt:lpstr>
      <vt:lpstr>Egyéb operációs rendszerek</vt:lpstr>
      <vt:lpstr>Android</vt:lpstr>
      <vt:lpstr>Költségvetési terv</vt:lpstr>
      <vt:lpstr>Közvéleménykutatás</vt:lpstr>
      <vt:lpstr>Köszönjük a figyelmüket!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Informatikai rendszer modernizálása</dc:title>
  <dc:creator>Szabolcs Wächter</dc:creator>
  <cp:lastModifiedBy>Zolta Kovács</cp:lastModifiedBy>
  <cp:revision>78</cp:revision>
  <dcterms:created xsi:type="dcterms:W3CDTF">2023-01-18T16:57:59Z</dcterms:created>
  <dcterms:modified xsi:type="dcterms:W3CDTF">2023-01-20T00:10:47Z</dcterms:modified>
</cp:coreProperties>
</file>